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1"/>
  </p:notesMasterIdLst>
  <p:sldIdLst>
    <p:sldId id="268" r:id="rId2"/>
    <p:sldId id="269" r:id="rId3"/>
    <p:sldId id="270" r:id="rId4"/>
    <p:sldId id="271" r:id="rId5"/>
    <p:sldId id="272" r:id="rId6"/>
    <p:sldId id="273" r:id="rId7"/>
    <p:sldId id="356" r:id="rId8"/>
    <p:sldId id="355" r:id="rId9"/>
    <p:sldId id="274" r:id="rId10"/>
    <p:sldId id="370" r:id="rId11"/>
    <p:sldId id="371" r:id="rId12"/>
    <p:sldId id="372" r:id="rId13"/>
    <p:sldId id="373" r:id="rId14"/>
    <p:sldId id="279" r:id="rId15"/>
    <p:sldId id="358" r:id="rId16"/>
    <p:sldId id="368" r:id="rId17"/>
    <p:sldId id="369" r:id="rId18"/>
    <p:sldId id="267" r:id="rId19"/>
    <p:sldId id="275" r:id="rId20"/>
    <p:sldId id="276" r:id="rId21"/>
    <p:sldId id="277" r:id="rId22"/>
    <p:sldId id="278" r:id="rId23"/>
    <p:sldId id="281" r:id="rId24"/>
    <p:sldId id="280" r:id="rId25"/>
    <p:sldId id="282" r:id="rId26"/>
    <p:sldId id="283" r:id="rId27"/>
    <p:sldId id="284" r:id="rId28"/>
    <p:sldId id="294" r:id="rId29"/>
    <p:sldId id="285" r:id="rId30"/>
    <p:sldId id="286" r:id="rId31"/>
    <p:sldId id="357" r:id="rId32"/>
    <p:sldId id="288" r:id="rId33"/>
    <p:sldId id="292" r:id="rId34"/>
    <p:sldId id="293" r:id="rId35"/>
    <p:sldId id="291" r:id="rId36"/>
    <p:sldId id="290" r:id="rId37"/>
    <p:sldId id="295" r:id="rId38"/>
    <p:sldId id="296" r:id="rId39"/>
    <p:sldId id="297" r:id="rId40"/>
    <p:sldId id="298" r:id="rId41"/>
    <p:sldId id="299" r:id="rId42"/>
    <p:sldId id="306" r:id="rId43"/>
    <p:sldId id="307" r:id="rId44"/>
    <p:sldId id="308" r:id="rId45"/>
    <p:sldId id="309" r:id="rId46"/>
    <p:sldId id="300" r:id="rId47"/>
    <p:sldId id="301" r:id="rId48"/>
    <p:sldId id="302" r:id="rId49"/>
    <p:sldId id="375" r:id="rId50"/>
    <p:sldId id="303" r:id="rId51"/>
    <p:sldId id="376" r:id="rId52"/>
    <p:sldId id="310" r:id="rId53"/>
    <p:sldId id="374" r:id="rId54"/>
    <p:sldId id="312" r:id="rId55"/>
    <p:sldId id="330" r:id="rId56"/>
    <p:sldId id="378" r:id="rId57"/>
    <p:sldId id="333" r:id="rId58"/>
    <p:sldId id="341" r:id="rId59"/>
    <p:sldId id="343" r:id="rId60"/>
    <p:sldId id="348" r:id="rId61"/>
    <p:sldId id="335" r:id="rId62"/>
    <p:sldId id="318" r:id="rId63"/>
    <p:sldId id="304" r:id="rId64"/>
    <p:sldId id="336" r:id="rId65"/>
    <p:sldId id="305" r:id="rId66"/>
    <p:sldId id="328" r:id="rId67"/>
    <p:sldId id="321" r:id="rId68"/>
    <p:sldId id="380" r:id="rId69"/>
    <p:sldId id="379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D590131-DCB8-4DC7-BC83-542439EC2CE4}" type="datetimeFigureOut">
              <a:rPr lang="ar-JO" smtClean="0"/>
              <a:pPr/>
              <a:t>07/11/1438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5A7596D-82B6-4255-9A41-36922AD86EEC}" type="slidenum">
              <a:rPr lang="ar-JO" smtClean="0"/>
              <a:pPr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7596D-82B6-4255-9A41-36922AD86EEC}" type="slidenum">
              <a:rPr lang="ar-JO" smtClean="0"/>
              <a:pPr/>
              <a:t>44</a:t>
            </a:fld>
            <a:endParaRPr lang="ar-J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7596D-82B6-4255-9A41-36922AD86EEC}" type="slidenum">
              <a:rPr lang="ar-JO" smtClean="0"/>
              <a:pPr/>
              <a:t>47</a:t>
            </a:fld>
            <a:endParaRPr lang="ar-J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1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3124200"/>
            <a:ext cx="8382000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40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المؤتمر العلمي العربي السادس لأبحاث الموهبة والتفوق في الوطن العربي</a:t>
            </a:r>
          </a:p>
          <a:p>
            <a:pPr algn="ctr"/>
            <a:r>
              <a:rPr lang="ar-JO" sz="4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تحت عنوان</a:t>
            </a:r>
          </a:p>
          <a:p>
            <a:pPr algn="ctr"/>
            <a:r>
              <a:rPr lang="ar-JO" sz="40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Arabic" pitchFamily="18" charset="-78"/>
                <a:cs typeface="Adobe Arabic" pitchFamily="18" charset="-78"/>
              </a:rPr>
              <a:t>“  </a:t>
            </a:r>
            <a:r>
              <a:rPr lang="ar-JO" sz="4000" b="1" dirty="0" smtClean="0">
                <a:solidFill>
                  <a:schemeClr val="tx1"/>
                </a:solidFill>
                <a:latin typeface="Adobe Arabic" pitchFamily="18" charset="-78"/>
                <a:cs typeface="Adobe Arabic" pitchFamily="18" charset="-78"/>
              </a:rPr>
              <a:t>التعليم : تفكير ... إبداع ... مهارات  </a:t>
            </a:r>
            <a:r>
              <a:rPr lang="ar-JO" sz="40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Arabic" pitchFamily="18" charset="-78"/>
                <a:cs typeface="Adobe Arabic" pitchFamily="18" charset="-78"/>
              </a:rPr>
              <a:t>“</a:t>
            </a:r>
            <a:endParaRPr lang="ar-JO" sz="40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10" name="Picture 9" descr="logo  aldoalia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685800"/>
            <a:ext cx="1782078" cy="1749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logo j 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33400"/>
            <a:ext cx="1905000" cy="1752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اللوقووو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609600"/>
            <a:ext cx="1828800" cy="1762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1026" name="Picture 2" descr="C:\Users\MQ\Documents\Bluetooth Folder\٢٠١٧٠٧٣٠_٠٩٣٠١١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3699" y="381000"/>
            <a:ext cx="4486239" cy="6172200"/>
          </a:xfrm>
          <a:prstGeom prst="rect">
            <a:avLst/>
          </a:prstGeom>
          <a:noFill/>
        </p:spPr>
      </p:pic>
    </p:spTree>
  </p:cSld>
  <p:clrMapOvr>
    <a:masterClrMapping/>
  </p:clrMapOvr>
  <p:transition advTm="20000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9218" name="Picture 2" descr="C:\Users\MQ\Desktop\ب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29836" y="457200"/>
            <a:ext cx="4423364" cy="579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0242" name="Picture 2" descr="C:\Users\MQ\Desktop\ج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45013" y="533400"/>
            <a:ext cx="4059336" cy="5546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1266" name="Picture 2" descr="C:\Users\MQ\Desktop\هـ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0" y="457200"/>
            <a:ext cx="4158503" cy="5724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1828800"/>
            <a:ext cx="480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JO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akkal Majalla" pitchFamily="2" charset="-78"/>
                <a:cs typeface="Sakkal Majalla" pitchFamily="2" charset="-78"/>
              </a:rPr>
              <a:t>التغطية الاعلامية للمؤتمر السادس لابحاث الموهبة والتفوق في الوطن العربي</a:t>
            </a:r>
            <a:r>
              <a:rPr lang="ar-JO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endParaRPr lang="ar-JO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050" name="Picture 2" descr="C:\Users\MQ\Documents\Bluetooth Folder\٢٠١٧٠٧٢٩_٢٢٣٣٣٨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1200" y="609600"/>
            <a:ext cx="5021410" cy="556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6146" name="Picture 2" descr="C:\Users\MQ\Documents\Bluetooth Folder\٢٠١٧٠٧٣٠_١٠٠٢١٦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4050" y="381000"/>
            <a:ext cx="5295900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7170" name="Picture 2" descr="C:\Users\MQ\Documents\Bluetooth Folder\٢٠١٧٠٧٣٠_١٠٠٨٣٧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28800" y="601391"/>
            <a:ext cx="4648200" cy="5647009"/>
          </a:xfrm>
          <a:prstGeom prst="roundRect">
            <a:avLst>
              <a:gd name="adj" fmla="val 118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09600"/>
            <a:ext cx="4800600" cy="5848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6400" y="457200"/>
            <a:ext cx="5784028" cy="586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 aldoalia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688557"/>
            <a:ext cx="1782078" cy="1749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logo j 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09600"/>
            <a:ext cx="1905000" cy="190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457200" y="4572000"/>
            <a:ext cx="8001000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JO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akkal Majalla" pitchFamily="2" charset="-78"/>
                <a:cs typeface="Sakkal Majalla" pitchFamily="2" charset="-78"/>
              </a:rPr>
              <a:t>المؤسسة الدولية للشباب والبيئة والتنمية بالتعاون مع الجامعه الاردنية ترحبان بكم.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3124200"/>
            <a:ext cx="7620000" cy="954107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JO" sz="2800" b="1" dirty="0" smtClean="0"/>
              <a:t>          </a:t>
            </a:r>
            <a:r>
              <a:rPr lang="ar-JO" sz="2800" b="1" dirty="0" smtClean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برعاية معالي الاستاذ الدكتور: عادل الطويسي الأكرم </a:t>
            </a:r>
          </a:p>
          <a:p>
            <a:pPr algn="ctr"/>
            <a:r>
              <a:rPr lang="ar-JO" sz="2800" b="1" dirty="0" smtClean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وزير التعليم العالي </a:t>
            </a:r>
          </a:p>
        </p:txBody>
      </p:sp>
      <p:pic>
        <p:nvPicPr>
          <p:cNvPr id="11" name="Picture 2" descr="اللوقووو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609600"/>
            <a:ext cx="1828800" cy="1762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Content Placeholder 3" descr="و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457200"/>
            <a:ext cx="6130159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Content Placeholder 3" descr="ي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508017"/>
            <a:ext cx="6257033" cy="5892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ar-JO" sz="4800" b="1" dirty="0" smtClean="0">
                <a:latin typeface="Sakkal Majalla" pitchFamily="2" charset="-78"/>
                <a:cs typeface="Sakkal Majalla" pitchFamily="2" charset="-78"/>
              </a:rPr>
              <a:t>مقتطفات من المؤتمرات السابقه </a:t>
            </a:r>
            <a:endParaRPr lang="ar-JO" sz="4800" b="1" dirty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ar-JO" sz="3200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/>
            </a:r>
            <a:br>
              <a:rPr lang="ar-JO" sz="3200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</a:br>
            <a:r>
              <a:rPr lang="ar-JO" sz="3200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/>
            </a:r>
            <a:br>
              <a:rPr lang="ar-JO" sz="3200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</a:br>
            <a:r>
              <a:rPr lang="ar-JO" sz="3200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/>
            </a:r>
            <a:br>
              <a:rPr lang="ar-JO" sz="3200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</a:br>
            <a:r>
              <a:rPr lang="ar-JO" sz="3200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/>
            </a:r>
            <a:br>
              <a:rPr lang="ar-JO" sz="3200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</a:br>
            <a:r>
              <a:rPr lang="ar-JO" sz="3200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/>
            </a:r>
            <a:br>
              <a:rPr lang="ar-JO" sz="3200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</a:br>
            <a:r>
              <a:rPr lang="ar-JO" sz="32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المؤتمر الاول تحت شعار</a:t>
            </a:r>
            <a:br>
              <a:rPr lang="ar-JO" sz="32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</a:br>
            <a:r>
              <a:rPr lang="ar-JO" sz="32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 نحو تربية إبداعية لجيل الألفية الثالثة</a:t>
            </a:r>
            <a:endParaRPr lang="ar-JO" sz="3200" b="1" dirty="0">
              <a:solidFill>
                <a:srgbClr val="C0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4" name="Content Placeholder 3" descr="ف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720251"/>
            <a:ext cx="7467600" cy="3528149"/>
          </a:xfrm>
        </p:spPr>
      </p:pic>
    </p:spTree>
  </p:cSld>
  <p:clrMapOvr>
    <a:masterClrMapping/>
  </p:clrMapOvr>
  <p:transition spd="slow" advClick="0" advTm="20000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5" name="Picture 4" descr="7D5X46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44196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7D5X4656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1" y="228600"/>
            <a:ext cx="4267199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7D5X4659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810001"/>
            <a:ext cx="4291207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7D5X46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1" y="3810000"/>
            <a:ext cx="4190999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5" name="Picture 4" descr="7D5X4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3352800"/>
            <a:ext cx="4276676" cy="3174902"/>
          </a:xfrm>
          <a:prstGeom prst="rect">
            <a:avLst/>
          </a:prstGeom>
        </p:spPr>
      </p:pic>
      <p:pic>
        <p:nvPicPr>
          <p:cNvPr id="10" name="Picture 9" descr="7D5X47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352800"/>
            <a:ext cx="4267200" cy="3124200"/>
          </a:xfrm>
          <a:prstGeom prst="rect">
            <a:avLst/>
          </a:prstGeom>
        </p:spPr>
      </p:pic>
      <p:pic>
        <p:nvPicPr>
          <p:cNvPr id="11" name="Picture 10" descr="7D5X4710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28600"/>
            <a:ext cx="4008783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7D5X47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28600"/>
            <a:ext cx="43434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Content Placeholder 3" descr="7D5X46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28600"/>
            <a:ext cx="43159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7D5X4730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505201"/>
            <a:ext cx="41910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7D5X46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01" y="3522000"/>
            <a:ext cx="4421999" cy="310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7D5X46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228600"/>
            <a:ext cx="41910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3200" b="1" dirty="0" smtClean="0">
                <a:latin typeface="Sakkal Majalla" pitchFamily="2" charset="-78"/>
                <a:cs typeface="Sakkal Majalla" pitchFamily="2" charset="-78"/>
              </a:rPr>
              <a:t>من فعاليات المؤتمر الثاني لابحاث الموهبة والتفوق</a:t>
            </a:r>
            <a:endParaRPr lang="ar-JO" sz="3200" b="1" dirty="0"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5" name="Picture 4" descr="نتا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8458200" cy="34321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20000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0242" name="Picture 2" descr="F:\المؤتمر العربي الثاني لأبحاث الموهبة والتفوق بعنوان المعلم في المجتمع المعرفي 2-7-2013\7D5X7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4456457" cy="2873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 descr="F:\المؤتمر العربي الثاني لأبحاث الموهبة والتفوق بعنوان المعلم في المجتمع المعرفي 2-7-2013\7D5X7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"/>
            <a:ext cx="40386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 descr="F:\المؤتمر العربي الثاني لأبحاث الموهبة والتفوق بعنوان المعلم في المجتمع المعرفي 2-7-2013\7D5X7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276600"/>
            <a:ext cx="83058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4" name="Content Placeholder 33" descr="DSC_0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52400"/>
            <a:ext cx="43434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4" descr="DSC_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40386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 descr="DSC_00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352800"/>
            <a:ext cx="4038600" cy="3288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37" descr="DSC_00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352800"/>
            <a:ext cx="4267200" cy="3212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304800" y="1066800"/>
            <a:ext cx="8153400" cy="4724400"/>
          </a:xfrm>
          <a:prstGeom prst="horizontalScroll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990600" y="1905000"/>
            <a:ext cx="7162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JO" sz="3200" b="1" dirty="0" smtClean="0">
                <a:ln/>
                <a:solidFill>
                  <a:srgbClr val="FFFF00"/>
                </a:solidFill>
                <a:latin typeface="Sakkal Majalla" pitchFamily="2" charset="-78"/>
                <a:cs typeface="Sakkal Majalla" pitchFamily="2" charset="-78"/>
              </a:rPr>
              <a:t>المؤتمر السادس لأبحاث الموهبة والتفوق في الوطن العربي</a:t>
            </a:r>
            <a:r>
              <a:rPr lang="en-US" sz="3200" b="1" dirty="0" smtClean="0">
                <a:ln/>
                <a:solidFill>
                  <a:srgbClr val="FFFF00"/>
                </a:solidFill>
                <a:latin typeface="Sakkal Majalla" pitchFamily="2" charset="-78"/>
                <a:cs typeface="Sakkal Majalla" pitchFamily="2" charset="-78"/>
              </a:rPr>
              <a:t>   </a:t>
            </a:r>
            <a:r>
              <a:rPr lang="ar-JO" sz="3200" b="1" dirty="0" smtClean="0">
                <a:ln/>
                <a:solidFill>
                  <a:srgbClr val="FFFF00"/>
                </a:solidFill>
                <a:latin typeface="Sakkal Majalla" pitchFamily="2" charset="-78"/>
                <a:cs typeface="Sakkal Majalla" pitchFamily="2" charset="-78"/>
              </a:rPr>
              <a:t>بعنوان " التعليم : تفكير .. إبداع .. مهارات  "  </a:t>
            </a:r>
          </a:p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JO" sz="3200" b="1" dirty="0" smtClean="0">
                <a:ln/>
                <a:solidFill>
                  <a:srgbClr val="FFFF00"/>
                </a:solidFill>
                <a:latin typeface="Sakkal Majalla" pitchFamily="2" charset="-78"/>
                <a:cs typeface="Sakkal Majalla" pitchFamily="2" charset="-78"/>
              </a:rPr>
              <a:t>خلال الفترة من  1-2 / 8 /2017    </a:t>
            </a:r>
          </a:p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JO" sz="3200" b="1" dirty="0" smtClean="0">
                <a:ln/>
                <a:solidFill>
                  <a:srgbClr val="FFFF00"/>
                </a:solidFill>
                <a:latin typeface="Sakkal Majalla" pitchFamily="2" charset="-78"/>
                <a:cs typeface="Sakkal Majalla" pitchFamily="2" charset="-78"/>
              </a:rPr>
              <a:t>مدرج محمد علي  بدير في مبنى  الرئاسة </a:t>
            </a:r>
          </a:p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JO" sz="3200" b="1" dirty="0" smtClean="0">
                <a:ln/>
                <a:solidFill>
                  <a:srgbClr val="FFFF00"/>
                </a:solidFill>
                <a:latin typeface="Sakkal Majalla" pitchFamily="2" charset="-78"/>
                <a:cs typeface="Sakkal Majalla" pitchFamily="2" charset="-78"/>
              </a:rPr>
              <a:t>  الجامعة الاردنية</a:t>
            </a:r>
          </a:p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JO" sz="3200" b="1" dirty="0" smtClean="0">
                <a:ln/>
                <a:solidFill>
                  <a:srgbClr val="FFFF00"/>
                </a:solidFill>
                <a:latin typeface="Sakkal Majalla" pitchFamily="2" charset="-78"/>
                <a:cs typeface="Sakkal Majalla" pitchFamily="2" charset="-78"/>
              </a:rPr>
              <a:t>عمان الاردن</a:t>
            </a:r>
          </a:p>
        </p:txBody>
      </p:sp>
    </p:spTree>
  </p:cSld>
  <p:clrMapOvr>
    <a:masterClrMapping/>
  </p:clrMapOvr>
  <p:transition advClick="0" advTm="20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Picture 4" descr="DSC_0095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28600"/>
            <a:ext cx="43434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DSC_0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4114799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DSC_0140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644375"/>
            <a:ext cx="4648200" cy="2985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Content Placeholder 8" descr="IMG_0197 (2)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52400" y="3581400"/>
            <a:ext cx="411743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8" name="Content Placeholder 7" descr="DSC_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04800"/>
            <a:ext cx="4343400" cy="3060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DSC_004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04800"/>
            <a:ext cx="4114800" cy="2907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DSC_0050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82029"/>
            <a:ext cx="4343400" cy="2907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DSC_0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581400"/>
            <a:ext cx="4191000" cy="2908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8" name="Picture 7" descr="IMG_0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523" y="304800"/>
            <a:ext cx="4168877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DSC_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6026" y="211394"/>
            <a:ext cx="4399374" cy="3217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Content Placeholder 5" descr="DSC_012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52600" y="3581400"/>
            <a:ext cx="5257800" cy="3046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8194" name="Picture 2" descr="F:\المؤتمر العربي الثاني لأبحاث الموهبة والتفوق بعنوان المعلم في المجتمع المعرفي 2-7-2013\الختام\7D5X75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04800"/>
            <a:ext cx="4267199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F:\المؤتمر العربي الثاني لأبحاث الموهبة والتفوق بعنوان المعلم في المجتمع المعرفي 2-7-2013\الختام\7D5X7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05201"/>
            <a:ext cx="41148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F:\المؤتمر العربي الثاني لأبحاث الموهبة والتفوق بعنوان المعلم في المجتمع المعرفي 2-7-2013\الختام\7D5X7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49381"/>
            <a:ext cx="3886200" cy="3027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7" name="Picture 5" descr="F:\المؤتمر العربي الثاني لأبحاث الموهبة والتفوق بعنوان المعلم في المجتمع المعرفي 2-7-2013\الختام\7D5X75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581400"/>
            <a:ext cx="42672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9218" name="Picture 2" descr="F:\المؤتمر العربي الثاني لأبحاث الموهبة والتفوق بعنوان المعلم في المجتمع المعرفي 2-7-2013\الختام\7D5X75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9530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F:\المؤتمر العربي الثاني لأبحاث الموهبة والتفوق بعنوان المعلم في المجتمع المعرفي 2-7-2013\الختام\7D5X7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352800"/>
            <a:ext cx="48006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6" name="Content Placeholder 5" descr="خه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04800"/>
            <a:ext cx="8686800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4000" b="1" dirty="0" smtClean="0">
                <a:latin typeface="Sakkal Majalla" pitchFamily="2" charset="-78"/>
                <a:cs typeface="Sakkal Majalla" pitchFamily="2" charset="-78"/>
              </a:rPr>
              <a:t>من فعاليات المؤتمر الثالث</a:t>
            </a:r>
            <a:endParaRPr lang="ar-JO" sz="4000" b="1" dirty="0"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4" name="Content Placeholder 3" descr="لبي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24000"/>
            <a:ext cx="8702540" cy="4083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سمو الاميره عالية بنت الحسين</a:t>
            </a:r>
            <a:endParaRPr lang="ar-JO" dirty="0">
              <a:solidFill>
                <a:srgbClr val="C0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1266" name="Picture 2" descr="D:\المؤتمرات\المؤتمر الثالث    3 للموهبة والابداع\صور المؤتمر الثالث\الافتتاح المؤتمر الثالث\7D5X4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1"/>
            <a:ext cx="7533100" cy="4876800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12290" name="Picture 2" descr="D:\المؤتمرات\المؤتمر الثالث    3 للموهبة والابداع\صور المؤتمر الثالث\الافتتاح المؤتمر الثالث\7D5X4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28600"/>
            <a:ext cx="41148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D:\المؤتمرات\المؤتمر الثالث    3 للموهبة والابداع\صور المؤتمر الثالث\الافتتاح المؤتمر الثالث\7D5X4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44196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3" name="Picture 5" descr="D:\المؤتمرات\المؤتمر الثالث    3 للموهبة والابداع\صور المؤتمر الثالث\الافتتاح المؤتمر الثالث\7D5X4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276600"/>
            <a:ext cx="4038600" cy="3077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4" name="Picture 6" descr="D:\المؤتمرات\المؤتمر الثالث    3 للموهبة والابداع\صور المؤتمر الثالث\الافتتاح المؤتمر الثالث\7D5X4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276600"/>
            <a:ext cx="4381337" cy="3204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3314" name="Picture 2" descr="D:\المؤتمرات\المؤتمر الثالث    3 للموهبة والابداع\صور المؤتمر الثالث\الافتتاح المؤتمر الثالث\7D5X4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28598"/>
            <a:ext cx="4191000" cy="304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 descr="D:\المؤتمرات\المؤتمر الثالث    3 للموهبة والابداع\صور المؤتمر الثالث\الافتتاح المؤتمر الثالث\7D5X4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4196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4" descr="D:\المؤتمرات\المؤتمر الثالث    3 للموهبة والابداع\صور المؤتمر الثالث\الافتتاح المؤتمر الثالث\7D5X4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352800"/>
            <a:ext cx="419100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7" name="Picture 5" descr="D:\المؤتمرات\المؤتمر الثالث    3 للموهبة والابداع\صور المؤتمر الثالث\الافتتاح المؤتمر الثالث\7D5X40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352800"/>
            <a:ext cx="441960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" y="838200"/>
            <a:ext cx="8763000" cy="52578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143000" y="1981200"/>
            <a:ext cx="6781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JO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algn="r" rtl="1"/>
            <a:r>
              <a:rPr lang="ar-JO" sz="2000" b="1" dirty="0" smtClean="0"/>
              <a:t>تهديكم المؤسسة الدولية للشباب والبيئة و التنمية "غير ربحية" احر التحيات  واطيب الامنيات ,</a:t>
            </a:r>
            <a:endParaRPr lang="en-US" sz="2000" dirty="0" smtClean="0"/>
          </a:p>
          <a:p>
            <a:pPr algn="r" rtl="1"/>
            <a:r>
              <a:rPr lang="ar-JO" sz="2000" b="1" dirty="0" smtClean="0"/>
              <a:t> تنظم المؤسسة بالتعاون مع الجامعة الاردنية المؤتمر السادس لأبحاث الموهبة والتفوق في الوطن العربي</a:t>
            </a:r>
            <a:r>
              <a:rPr lang="en-US" sz="2000" b="1" dirty="0" smtClean="0"/>
              <a:t>   </a:t>
            </a:r>
            <a:r>
              <a:rPr lang="ar-JO" sz="2000" b="1" dirty="0" smtClean="0"/>
              <a:t>بعنوان " التعليم : تفكير .. إبداع .. مهارات  "  خلال الفترة من </a:t>
            </a:r>
            <a:r>
              <a:rPr lang="ar-JO" sz="2000" b="1" u="sng" dirty="0" smtClean="0"/>
              <a:t> 1-2 / 8 /2017</a:t>
            </a:r>
            <a:r>
              <a:rPr lang="ar-JO" sz="2000" b="1" dirty="0" smtClean="0"/>
              <a:t>    , </a:t>
            </a:r>
          </a:p>
          <a:p>
            <a:pPr algn="r" rtl="1"/>
            <a:r>
              <a:rPr lang="ar-JO" sz="2000" b="1" dirty="0" smtClean="0"/>
              <a:t> وتفتتح  فعالياته الساعة 9,30 من صباح يوم الثلاثاء الموافق</a:t>
            </a:r>
            <a:r>
              <a:rPr lang="ar-JO" sz="2000" b="1" u="sng" dirty="0" smtClean="0"/>
              <a:t> 2017/8/1</a:t>
            </a:r>
            <a:r>
              <a:rPr lang="ar-JO" sz="2000" b="1" dirty="0" smtClean="0"/>
              <a:t> في مدرج محمد علي  بدير في مبنى  الرئاسة في  الجامعة الاردنية بمشاركة ما يقرب من مئة مشارك ومشاركة من الاردن والدول العربية  .</a:t>
            </a:r>
            <a:endParaRPr lang="en-US" sz="2000" dirty="0" smtClean="0"/>
          </a:p>
          <a:p>
            <a:pPr rtl="1"/>
            <a:r>
              <a:rPr lang="ar-JO" sz="2000" b="1" dirty="0" smtClean="0"/>
              <a:t> </a:t>
            </a:r>
            <a:endParaRPr kumimoji="0" lang="ar-JO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4338" name="Picture 2" descr="D:\المؤتمرات\المؤتمر الثالث    3 للموهبة والابداع\صور المؤتمر الثالث\الافتتاح المؤتمر الثالث\7D5X4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03200"/>
            <a:ext cx="4191000" cy="314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D:\المؤتمرات\المؤتمر الثالث    3 للموهبة والابداع\صور المؤتمر الثالث\الافتتاح المؤتمر الثالث\7D5X4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9774"/>
            <a:ext cx="4343400" cy="3203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 descr="D:\المؤتمرات\المؤتمر الثالث    3 للموهبة والابداع\صور المؤتمر الثالث\الافتتاح المؤتمر الثالث\7D5X4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81400"/>
            <a:ext cx="4191187" cy="304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1" name="Picture 5" descr="D:\المؤتمرات\المؤتمر الثالث    3 للموهبة والابداع\صور المؤتمر الثالث\الافتتاح المؤتمر الثالث\7D5X4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81400"/>
            <a:ext cx="43434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15362" name="Picture 2" descr="D:\المؤتمرات\المؤتمر الثالث    3 للموهبة والابداع\صور المؤتمر الثالث\الافتتاح المؤتمر الثالث\7D5X4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347" y="203488"/>
            <a:ext cx="4527253" cy="3225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Picture 4" descr="D:\المؤتمرات\المؤتمر الثالث    3 للموهبة والابداع\صور المؤتمر الثالث\الافتتاح المؤتمر الثالث\7D5X4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505200"/>
            <a:ext cx="44958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5" name="Picture 5" descr="D:\المؤتمرات\المؤتمر الثالث    3 للموهبة والابداع\صور المؤتمر الثالث\الافتتاح المؤتمر الثالث\7D5X4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7214"/>
            <a:ext cx="4114800" cy="3201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6" name="Picture 6" descr="D:\المؤتمرات\المؤتمر الثالث    3 للموهبة والابداع\صور المؤتمر الثالث\الافتتاح المؤتمر الثالث\7D5X4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3505200"/>
            <a:ext cx="4214068" cy="3176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17412" name="Picture 4" descr="D:\المؤتمرات\المؤتمر الثالث    3 للموهبة والابداع\صور المؤتمر الثالث\الافتتاح المؤتمر الثالث\7D5X4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52616"/>
            <a:ext cx="3962400" cy="2895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3" name="Picture 5" descr="D:\المؤتمرات\المؤتمر الثالث    3 للموهبة والابداع\صور المؤتمر الثالث\ختام مؤتمر العلمي الثالث لأبحاث الموهبة والتفوق في الوطن العربي 20-8-2014\7D5X4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024"/>
            <a:ext cx="4572000" cy="2850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4" name="Picture 6" descr="D:\المؤتمرات\المؤتمر الثالث    3 للموهبة والابداع\صور المؤتمر الثالث\ختام مؤتمر العلمي الثالث لأبحاث الموهبة والتفوق في الوطن العربي 20-8-2014\7D5X4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200400"/>
            <a:ext cx="3861486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5" name="Picture 7" descr="D:\المؤتمرات\المؤتمر الثالث    3 للموهبة والابداع\صور المؤتمر الثالث\ختام مؤتمر العلمي الثالث لأبحاث الموهبة والتفوق في الوطن العربي 20-8-2014\7D5X4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200400"/>
            <a:ext cx="466807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8434" name="Picture 2" descr="D:\المؤتمرات\المؤتمر الثالث    3 للموهبة والابداع\صور المؤتمر الثالث\ختام مؤتمر العلمي الثالث لأبحاث الموهبة والتفوق في الوطن العربي 20-8-2014\7D5X4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52617"/>
            <a:ext cx="3962400" cy="3123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5" name="Picture 3" descr="D:\المؤتمرات\المؤتمر الثالث    3 للموهبة والابداع\صور المؤتمر الثالث\ختام مؤتمر العلمي الثالث لأبحاث الموهبة والتفوق في الوطن العربي 20-8-2014\7D5X4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8770"/>
            <a:ext cx="4572000" cy="3127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Picture 4" descr="D:\المؤتمرات\المؤتمر الثالث    3 للموهبة والابداع\صور المؤتمر الثالث\ختام مؤتمر العلمي الثالث لأبحاث الموهبة والتفوق في الوطن العربي 20-8-2014\7D5X4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4495800" cy="3149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7" name="Picture 5" descr="D:\المؤتمرات\المؤتمر الثالث    3 للموهبة والابداع\صور المؤتمر الثالث\ختام مؤتمر العلمي الثالث لأبحاث الموهبة والتفوق في الوطن العربي 20-8-2014\7D5X42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505200"/>
            <a:ext cx="4080429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19462" name="Picture 6" descr="D:\المؤتمرات\المؤتمر الثالث    3 للموهبة والابداع\صور المؤتمر الثالث\ختام مؤتمر العلمي الثالث لأبحاث الموهبة والتفوق في الوطن العربي 20-8-2014\7D5X429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99" y="3581400"/>
            <a:ext cx="4366201" cy="3048000"/>
          </a:xfrm>
          <a:prstGeom prst="rect">
            <a:avLst/>
          </a:prstGeom>
          <a:noFill/>
        </p:spPr>
      </p:pic>
      <p:pic>
        <p:nvPicPr>
          <p:cNvPr id="19459" name="Picture 3" descr="D:\المؤتمرات\المؤتمر الثالث    3 للموهبة والابداع\صور المؤتمر الثالث\ختام مؤتمر العلمي الثالث لأبحاث الموهبة والتفوق في الوطن العربي 20-8-2014\7D5X4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581400"/>
            <a:ext cx="4107873" cy="3048000"/>
          </a:xfrm>
          <a:prstGeom prst="rect">
            <a:avLst/>
          </a:prstGeom>
          <a:noFill/>
        </p:spPr>
      </p:pic>
      <p:pic>
        <p:nvPicPr>
          <p:cNvPr id="19460" name="Picture 4" descr="D:\المؤتمرات\المؤتمر الثالث    3 للموهبة والابداع\صور المؤتمر الثالث\ختام مؤتمر العلمي الثالث لأبحاث الموهبة والتفوق في الوطن العربي 20-8-2014\7D5X4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9" y="152616"/>
            <a:ext cx="4419601" cy="3200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1" name="Picture 5" descr="D:\المؤتمرات\المؤتمر الثالث    3 للموهبة والابداع\صور المؤتمر الثالث\ختام مؤتمر العلمي الثالث لأبحاث الموهبة والتفوق في الوطن العربي 20-8-2014\7D5X42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94339"/>
            <a:ext cx="4114800" cy="3238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8539224" cy="426720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8194" name="Picture 2" descr="D:\المؤتمرات\المؤتمر الثالث    3 للموهبة والابداع\صور المؤتمر الثالث\الافتتاح المؤتمر الثالث\7D5X41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98" y="990600"/>
            <a:ext cx="8043801" cy="541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4400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من فعاليات المؤتمر الرابع</a:t>
            </a:r>
            <a:endParaRPr lang="ar-JO" sz="4400" dirty="0">
              <a:solidFill>
                <a:srgbClr val="C0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6" name="Picture 2" descr="C:\Users\MQ\Documents\Bluetooth Folder\٢٠١٧٠٧٢٩_٢٢٢٨٣٠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5300" y="1828800"/>
            <a:ext cx="8305800" cy="3950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</a:t>
            </a:r>
            <a:endParaRPr lang="ar-JO" dirty="0"/>
          </a:p>
        </p:txBody>
      </p:sp>
      <p:pic>
        <p:nvPicPr>
          <p:cNvPr id="21507" name="Picture 3" descr="D:\المؤتمرات\المؤتمر الرابع  الطالب في مدرسة المستقبل\برعاية سمو الاميرة رحمة المعظمة المؤتمر الرابع لابحاث الموهبة والتفوق في الوطن العربي بعنوان الطالب ف\7D5X9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495800" cy="3276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D:\المؤتمرات\المؤتمر الرابع  الطالب في مدرسة المستقبل\برعاية سمو الاميرة رحمة المعظمة المؤتمر الرابع لابحاث الموهبة والتفوق في الوطن العربي بعنوان الطالب ف\جلسة 11-8-2015\7D5X9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657600"/>
            <a:ext cx="44196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2" descr="C:\Users\MQ\Desktop\من فعاليات المؤتمر الرابع - لعام 2015\صور من المؤتمر الرابع\7D5X9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28601"/>
            <a:ext cx="40386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C:\Users\MQ\Desktop\من فعاليات المؤتمر الرابع - لعام 2015\صور من المؤتمر الرابع\7D5X938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603356"/>
            <a:ext cx="4114800" cy="3026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Picture 2" descr="D:\المؤتمرات\المؤتمر الرابع  الطالب في مدرسة المستقبل\برعاية سمو الاميرة رحمة المعظمة المؤتمر الرابع لابحاث الموهبة والتفوق في الوطن العربي بعنوان الطالب ف\جلسة 11-8-2015\7D5X9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8600"/>
            <a:ext cx="4344785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 descr="D:\المؤتمرات\المؤتمر الرابع  الطالب في مدرسة المستقبل\برعاية سمو الاميرة رحمة المعظمة المؤتمر الرابع لابحاث الموهبة والتفوق في الوطن العربي بعنوان الطالب ف\جلسة 12-8-2015\7D5X9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657600"/>
            <a:ext cx="42672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6" name="Picture 2" descr="C:\Users\MQ\Desktop\من فعاليات المؤتمر الرابع - لعام 2015\صور من المؤتمر الرابع\7D5X9395 (2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434340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C:\Users\MQ\Desktop\من فعاليات المؤتمر الرابع - لعام 2015\صور من المؤتمر الرابع\7D5X93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81400"/>
            <a:ext cx="43434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658641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endParaRPr kumimoji="0" lang="ar-JO" sz="3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akkal Majalla" pitchFamily="2" charset="-78"/>
              <a:ea typeface="Times New Roman" pitchFamily="18" charset="0"/>
              <a:cs typeface="Sakkal Majalla" pitchFamily="2" charset="-78"/>
            </a:endParaRPr>
          </a:p>
          <a:p>
            <a:pPr lvl="1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endParaRPr lang="ar-JO" sz="1100" b="1" u="sng" dirty="0" smtClean="0">
              <a:latin typeface="Sakkal Majalla" pitchFamily="2" charset="-78"/>
              <a:ea typeface="Times New Roman" pitchFamily="18" charset="0"/>
              <a:cs typeface="Sakkal Majalla" pitchFamily="2" charset="-78"/>
            </a:endParaRPr>
          </a:p>
          <a:p>
            <a:pPr lvl="1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r>
              <a:rPr kumimoji="0" lang="ar-JO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أهداف المؤتمر :  </a:t>
            </a:r>
          </a:p>
          <a:p>
            <a:pPr lvl="1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endParaRPr kumimoji="0" lang="ar-JO" sz="20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akkal Majalla" pitchFamily="2" charset="-78"/>
              <a:ea typeface="Times New Roman" pitchFamily="18" charset="0"/>
              <a:cs typeface="Sakkal Majalla" pitchFamily="2" charset="-78"/>
            </a:endParaRPr>
          </a:p>
          <a:p>
            <a:pPr lvl="1"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1. التعرف على الاتجاهات والنظريات الحديثة في التعليم المبني على التفكير والإبداع والمهارات  </a:t>
            </a: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lvl="1"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2.التعرف على المناهج الدراسية ودور التفكير والإبداع والمهارات  في تطويرها </a:t>
            </a: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lvl="1"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3.التعرف على برامج وأنماط  التفكير والإبداع  واثرها في تطوير التحصيل الدراسي للطلبة </a:t>
            </a: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lvl="1"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4.التعرف على البرامج الاثرائية التي تقدم للطلبة من خلال التعليم المستند على التفكير والإبداع والمهارات  </a:t>
            </a: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lvl="1"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5.التعرف على طرق ارشاد الطلبة واختيارهم لتخصصاتهم الجامعية وأثر التفكير والإبداع والمهارات  في ذلك</a:t>
            </a: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lvl="1"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6.التعرف على برامج ومناهج وطرق تدريس طلبة ذوي الاحتياجات الخاصة التي تستند على التفكير والإبداع والمهارات  </a:t>
            </a: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lvl="1"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7.التعرف على معايير النوعية والجودة في التعليم المبني على التفكير والإبداع والمهارات  </a:t>
            </a: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lvl="1"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8.التعرف على الانشطة والفعاليات والبرامج اللامنهجية وفق معايير الإبداع والتفكير والمهارات </a:t>
            </a: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lvl="1"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9.التعرف على التعليم  المبني على التفكير والإبداع والمهارات  عربيا ومقارنتها بالعالمية</a:t>
            </a: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0050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p:transition advClick="0" advTm="20000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4578" name="Picture 2" descr="D:\المؤتمرات\المؤتمر الرابع  الطالب في مدرسة المستقبل\برعاية سمو الاميرة رحمة المعظمة المؤتمر الرابع لابحاث الموهبة والتفوق في الوطن العربي بعنوان الطالب ف\7D5X9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1745"/>
            <a:ext cx="4316010" cy="317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D:\المؤتمرات\المؤتمر الرابع  الطالب في مدرسة المستقبل\برعاية سمو الاميرة رحمة المعظمة المؤتمر الرابع لابحاث الموهبة والتفوق في الوطن العربي بعنوان الطالب ف\7D5X9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429000"/>
            <a:ext cx="4189377" cy="3204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D:\المؤتمرات\المؤتمر الرابع  الطالب في مدرسة المستقبل\صور المؤتمر الرابع\11891160_806316029489709_3892357940307593970_n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28600"/>
            <a:ext cx="4246033" cy="318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 descr="D:\المؤتمرات\المؤتمر الرابع  الطالب في مدرسة المستقبل\صور المؤتمر الرابع\7D5X9301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5754"/>
            <a:ext cx="4343400" cy="325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7410" name="Picture 2" descr="C:\Users\MQ\Desktop\من فعاليات المؤتمر الرابع - لعام 2015\صور من المؤتمر الرابع\7D5X9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429000"/>
            <a:ext cx="3994501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4" descr="C:\Users\MQ\Desktop\من فعاليات المؤتمر الرابع - لعام 2015\صور من المؤتمر الرابع\7D5X9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3429000"/>
            <a:ext cx="4495800" cy="3124200"/>
          </a:xfrm>
          <a:prstGeom prst="rect">
            <a:avLst/>
          </a:prstGeom>
          <a:noFill/>
        </p:spPr>
      </p:pic>
      <p:pic>
        <p:nvPicPr>
          <p:cNvPr id="17413" name="Picture 5" descr="C:\Users\MQ\Desktop\من فعاليات المؤتمر الرابع - لعام 2015\صور من المؤتمر الرابع\7D5X9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28600"/>
            <a:ext cx="3994825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4" name="Picture 6" descr="C:\Users\MQ\Desktop\من فعاليات المؤتمر الرابع - لعام 2015\صور من المؤتمر الرابع\7D5X9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54360"/>
            <a:ext cx="4419600" cy="2950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 descr="دددد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990600"/>
            <a:ext cx="8316486" cy="49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3315" name="Picture 3" descr="D:\المؤتمرات\المؤتمر الرابع  الطالب في مدرسة المستقبل\صور المؤتمر الرابع\11873355_806316259489686_3584088803487821882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686800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4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من فعاليات المؤتمر الخامس</a:t>
            </a:r>
            <a:endParaRPr lang="ar-JO" sz="4000" b="1" dirty="0">
              <a:solidFill>
                <a:srgbClr val="C0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2290" name="Picture 2" descr="C:\Users\MQ\Documents\Bluetooth Folder\٢٠١٧٠٧٣٠_١٠٥٣٤٦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8496300" cy="438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</p:spTree>
  </p:cSld>
  <p:clrMapOvr>
    <a:masterClrMapping/>
  </p:clrMapOvr>
  <p:transition advClick="0" advTm="20000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7890" name="Picture 2" descr="D:\المؤتمرات\الخامس\صور اليوم الاول\DSC_0197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3434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1" name="Picture 3" descr="D:\المؤتمرات\الخامس\صور اليوم الاول\DSC_020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425" y="228600"/>
            <a:ext cx="4371975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2" name="Picture 4" descr="D:\المؤتمرات\الخامس\صور اليوم الثاني\DSC_000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429000"/>
            <a:ext cx="4343400" cy="3170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D:\المؤتمرات\الخامس\صور اليوم الثاني\DSC_0004 (2)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8201" y="3429000"/>
            <a:ext cx="4191000" cy="3177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Picture 4" descr="D:\المؤتمرات\الخامس\صور اليوم الاول\DSC_011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414058" cy="2963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D:\المؤتمرات\الخامس\صور اليوم الاول\IMG_17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409950"/>
            <a:ext cx="43180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7" name="Picture 3" descr="D:\المؤتمرات\الخامس\صور اليوم الثاني\DSC_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0" y="3505200"/>
            <a:ext cx="4337049" cy="288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8" name="Picture 4" descr="D:\المؤتمرات\الخامس\صور اليوم الثاني\DSC_0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1000"/>
            <a:ext cx="4259298" cy="296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Picture 4" descr="D:\المؤتمرات\الخامس\صور اليوم الثاني\DSC_005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" y="228600"/>
            <a:ext cx="41910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D:\المؤتمرات\الخامس\صور اليوم الثاني\DSC_000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496" y="3429000"/>
            <a:ext cx="4261104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D:\المؤتمرات\الخامس\صور اليوم الثاني\DSC_0074 (2)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95800" y="3429000"/>
            <a:ext cx="4388243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D:\المؤتمرات\الخامس\صور اليوم الثاني\DSC_0010 (2)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95800" y="304800"/>
            <a:ext cx="4426527" cy="3125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7106" name="Picture 2" descr="D:\المؤتمرات\الخامس\صور اليوم الثاني\DSC_0077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304800"/>
            <a:ext cx="4168605" cy="3182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D:\المؤتمرات\الخامس\صور اليوم الثاني\DSC_0075 (2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228601"/>
            <a:ext cx="4343400" cy="333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D:\المؤتمرات\الخامس\صور اليوم الثاني\DSC_007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24400" y="3581400"/>
            <a:ext cx="413319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D:\المؤتمرات\الخامس\صور اليوم الثاني\DSC_0082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495" y="3581400"/>
            <a:ext cx="4448518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9154" name="Picture 2" descr="D:\المؤتمرات\الخامس\صور اليوم الثاني\DSC_008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8600"/>
            <a:ext cx="4337304" cy="3116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D:\المؤتمرات\الخامس\صور اليوم الثاني\DSC_00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228601"/>
            <a:ext cx="4190999" cy="304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D:\المؤتمرات\الخامس\صور اليوم الثاني\DSC_009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95800" y="3505200"/>
            <a:ext cx="4437990" cy="3081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D:\المؤتمرات\الخامس\صور اليوم الثاني\DSC_0092 (2)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8580" y="3505200"/>
            <a:ext cx="409482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vel 2"/>
          <p:cNvSpPr/>
          <p:nvPr/>
        </p:nvSpPr>
        <p:spPr>
          <a:xfrm>
            <a:off x="0" y="0"/>
            <a:ext cx="9144000" cy="685800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Rectangle 3"/>
          <p:cNvSpPr/>
          <p:nvPr/>
        </p:nvSpPr>
        <p:spPr>
          <a:xfrm>
            <a:off x="685800" y="838200"/>
            <a:ext cx="76200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r>
              <a:rPr lang="ar-JO" sz="3600" b="1" u="sng" dirty="0" smtClean="0"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محاور المؤتمر:</a:t>
            </a: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endParaRPr lang="ar-JO" sz="1600" b="1" u="sng" dirty="0" smtClean="0">
              <a:latin typeface="Sakkal Majalla" pitchFamily="2" charset="-78"/>
              <a:ea typeface="Times New Roman" pitchFamily="18" charset="0"/>
              <a:cs typeface="Sakkal Majalla" pitchFamily="2" charset="-78"/>
            </a:endParaRPr>
          </a:p>
          <a:p>
            <a:pPr marL="457200" indent="-457200" algn="r" rtl="1">
              <a:buAutoNum type="arabicPeriod"/>
            </a:pPr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التعليم المبني على التفكير والإبداع والمهارات  واثره في بناء شخصية الطالب واتزانها وتعزيز قيم التسامح والحوار ونبذ العنف لديه</a:t>
            </a:r>
            <a:r>
              <a:rPr lang="en-US" sz="2400" b="1" dirty="0" smtClean="0">
                <a:latin typeface="Sakkal Majalla" pitchFamily="2" charset="-78"/>
                <a:cs typeface="Sakkal Majalla" pitchFamily="2" charset="-78"/>
              </a:rPr>
              <a:t>.</a:t>
            </a:r>
            <a:endParaRPr lang="ar-JO" sz="2400" b="1" dirty="0" smtClean="0">
              <a:latin typeface="Sakkal Majalla" pitchFamily="2" charset="-78"/>
              <a:cs typeface="Sakkal Majalla" pitchFamily="2" charset="-78"/>
            </a:endParaRPr>
          </a:p>
          <a:p>
            <a:pPr marL="457200" indent="-457200" algn="r" rtl="1"/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2. التفكير والإبداع والمهارات  ودورها في بناء برامج للتربية العملية لتدريب الطلبه على اساليب التدريس الحديثة </a:t>
            </a:r>
          </a:p>
          <a:p>
            <a:pPr algn="r" rtl="1"/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3. معايير النوعية والجودة واصلاح التعليم واهمية برامج التفكير والإبداع والمهارات   في ذلك .</a:t>
            </a:r>
          </a:p>
          <a:p>
            <a:pPr algn="r" rtl="1"/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4. كليات العلوم التربوية ودورها في تبني ودعم برامج  التفكير والإبداع والمهارات  </a:t>
            </a:r>
            <a:r>
              <a:rPr lang="en-US" sz="2400" b="1" dirty="0" smtClean="0">
                <a:latin typeface="Sakkal Majalla" pitchFamily="2" charset="-78"/>
                <a:cs typeface="Sakkal Majalla" pitchFamily="2" charset="-78"/>
              </a:rPr>
              <a:t>.</a:t>
            </a: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p:transition advTm="20000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4274" name="Picture 2" descr="D:\المؤتمرات\الخامس\صور اليوم الثاني\DSC_008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28600"/>
            <a:ext cx="4108449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D:\المؤتمرات\الخامس\صور اليوم الثاني\DSC_01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228600"/>
            <a:ext cx="4267200" cy="3170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D:\المؤتمرات\الخامس\صور اليوم الثاني\DSC_0166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657600"/>
            <a:ext cx="4114800" cy="2888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D:\المؤتمرات\الخامس\صور اليوم الثاني\DSC_0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516712"/>
            <a:ext cx="4267200" cy="3068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المؤتمرات\الخامس\صور اليوم الثاني\DSC_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77010" y="1554163"/>
            <a:ext cx="6742380" cy="452596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28674" name="Picture 2" descr="D:\المؤتمرات\الخامس\صور اليوم الاول\DSC_0113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24400" y="3429000"/>
            <a:ext cx="420939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5" name="Picture 3" descr="D:\المؤتمرات\الخامس\صور اليوم الاول\DSC_0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496" y="3429000"/>
            <a:ext cx="4489704" cy="3124200"/>
          </a:xfrm>
          <a:prstGeom prst="rect">
            <a:avLst/>
          </a:prstGeom>
          <a:noFill/>
        </p:spPr>
      </p:pic>
      <p:pic>
        <p:nvPicPr>
          <p:cNvPr id="28677" name="Picture 5" descr="D:\المؤتمرات\الخامس\صور اليوم الاول\DSC_0119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"/>
            <a:ext cx="4191000" cy="3086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0" name="Picture 2" descr="D:\المؤتمرات\الخامس\صور اليوم الاول\DSC_0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4427442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27650" name="Picture 2" descr="D:\المؤتمرات\الخامس\صور اليوم الاول\DSC_0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28600"/>
            <a:ext cx="4419600" cy="2999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 descr="D:\المؤتمرات\الخامس\صور اليوم الاول\DSC_0106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276600"/>
            <a:ext cx="4489703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4" name="Picture 6" descr="D:\المؤتمرات\الخامس\صور اليوم الاول\DSC_0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52800"/>
            <a:ext cx="4191000" cy="3267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D:\المؤتمرات\الخامس\صور اليوم الاول\DSC_0131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4184904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0482" name="Picture 2" descr="D:\المؤتمرات\الخامس\صور اليوم الثاني\DSC_004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12" y="1219200"/>
            <a:ext cx="7603988" cy="5104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9698" name="Picture 2" descr="D:\المؤتمرات\الخامس\صور اليوم الاول\DSC_012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28600"/>
            <a:ext cx="4114800" cy="3171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D:\المؤتمرات\الخامس\صور اليوم الاول\DSC_017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228600"/>
            <a:ext cx="44196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D:\المؤتمرات\الخامس\صور اليوم الاول\DSC_0153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496" y="3581400"/>
            <a:ext cx="4337303" cy="2810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D:\المؤتمرات\الخامس\صور اليوم الاول\DSC_0194 (2)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76800" y="3657600"/>
            <a:ext cx="4101811" cy="2651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6" name="Picture 2" descr="D:\المؤتمرات\الخامس\صور اليوم الاول\DSC_0184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310295"/>
            <a:ext cx="7104374" cy="4769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1746" name="Picture 2" descr="D:\المؤتمرات\الخامس\صور اليوم الاول\DSC_013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96" y="466344"/>
            <a:ext cx="8827008" cy="5925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المؤتمرات\الخامس\صور المؤتمر الخامس اليوم الاول\99 (2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913" y="1066800"/>
            <a:ext cx="8435487" cy="501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4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990600"/>
            <a:ext cx="8686800" cy="51054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vel 2"/>
          <p:cNvSpPr/>
          <p:nvPr/>
        </p:nvSpPr>
        <p:spPr>
          <a:xfrm>
            <a:off x="0" y="0"/>
            <a:ext cx="9144000" cy="685800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Rectangle 3"/>
          <p:cNvSpPr/>
          <p:nvPr/>
        </p:nvSpPr>
        <p:spPr>
          <a:xfrm>
            <a:off x="685800" y="838200"/>
            <a:ext cx="7620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r>
              <a:rPr lang="ar-JO" sz="3600" b="1" u="sng" dirty="0" smtClean="0"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محاور المؤتمر:</a:t>
            </a: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endParaRPr lang="ar-JO" sz="1600" b="1" u="sng" dirty="0" smtClean="0">
              <a:latin typeface="Sakkal Majalla" pitchFamily="2" charset="-78"/>
              <a:ea typeface="Times New Roman" pitchFamily="18" charset="0"/>
              <a:cs typeface="Sakkal Majalla" pitchFamily="2" charset="-78"/>
            </a:endParaRPr>
          </a:p>
          <a:p>
            <a:pPr algn="r" rtl="1"/>
            <a:r>
              <a:rPr lang="ar-JO" sz="2400" dirty="0" smtClean="0">
                <a:latin typeface="Sakkal Majalla" pitchFamily="2" charset="-78"/>
                <a:cs typeface="Sakkal Majalla" pitchFamily="2" charset="-78"/>
              </a:rPr>
              <a:t>5. </a:t>
            </a:r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. التفكير والإبداع والمهارات  ودورها في تطوير اساليب حديثة لإعداد وتربية الموهوبين .</a:t>
            </a:r>
          </a:p>
          <a:p>
            <a:pPr algn="r" rtl="1"/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6. دور وسائل الاتصال والتواصل الاجتماعي في دعم وتشجيع الابتكار والابداع والتحصيل الدراسي </a:t>
            </a:r>
            <a:r>
              <a:rPr lang="en-US" sz="2400" b="1" dirty="0" smtClean="0">
                <a:latin typeface="Sakkal Majalla" pitchFamily="2" charset="-78"/>
                <a:cs typeface="Sakkal Majalla" pitchFamily="2" charset="-78"/>
              </a:rPr>
              <a:t>.</a:t>
            </a:r>
            <a:endParaRPr lang="ar-JO" sz="2400" b="1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endParaRPr lang="ar-JO" sz="2400" b="1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7. التعليم المبني على  التفكير والإبداع والمهارات  والاهتمام ببرامج ذوي الاحتياجات الخاصة </a:t>
            </a:r>
            <a:r>
              <a:rPr lang="en-US" sz="2400" b="1" dirty="0" smtClean="0">
                <a:latin typeface="Sakkal Majalla" pitchFamily="2" charset="-78"/>
                <a:cs typeface="Sakkal Majalla" pitchFamily="2" charset="-78"/>
              </a:rPr>
              <a:t>.</a:t>
            </a:r>
            <a:endParaRPr lang="ar-JO" sz="2400" b="1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8. الاستثمار في التعليم</a:t>
            </a:r>
            <a:r>
              <a:rPr lang="en-US" sz="2400" b="1" dirty="0" smtClean="0">
                <a:latin typeface="Sakkal Majalla" pitchFamily="2" charset="-78"/>
                <a:cs typeface="Sakkal Majalla" pitchFamily="2" charset="-78"/>
              </a:rPr>
              <a:t>  </a:t>
            </a:r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العام والتعليم المهني والتقني ودور برامج التفكير والإبداع  والمهارات  في تشجيعه.</a:t>
            </a: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endParaRPr lang="ar-JO" sz="2400" b="1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p:transition advClick="0" advTm="20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vel 2"/>
          <p:cNvSpPr/>
          <p:nvPr/>
        </p:nvSpPr>
        <p:spPr>
          <a:xfrm>
            <a:off x="0" y="0"/>
            <a:ext cx="9144000" cy="685800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Rectangle 3"/>
          <p:cNvSpPr/>
          <p:nvPr/>
        </p:nvSpPr>
        <p:spPr>
          <a:xfrm>
            <a:off x="685800" y="838200"/>
            <a:ext cx="7620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r>
              <a:rPr lang="ar-JO" sz="3600" b="1" u="sng" dirty="0" smtClean="0"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محاور المؤتمر:</a:t>
            </a: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endParaRPr lang="ar-JO" sz="1600" b="1" u="sng" dirty="0" smtClean="0">
              <a:latin typeface="Sakkal Majalla" pitchFamily="2" charset="-78"/>
              <a:ea typeface="Times New Roman" pitchFamily="18" charset="0"/>
              <a:cs typeface="Sakkal Majalla" pitchFamily="2" charset="-78"/>
            </a:endParaRPr>
          </a:p>
          <a:p>
            <a:pPr marL="457200" indent="-457200" algn="r" rtl="1">
              <a:buAutoNum type="arabicPeriod" startAt="9"/>
            </a:pPr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أثر التعليم المستند على التفكير والإبداع والمهارات  على البيئة التعليمية و الادارة المدرسية  والمعلمين.</a:t>
            </a:r>
          </a:p>
          <a:p>
            <a:pPr marL="457200" indent="-457200" algn="r" rtl="1"/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10.  التعليم المبني على  التفكير والإبداع والمهارات  </a:t>
            </a:r>
            <a:r>
              <a:rPr lang="en-US" sz="2400" b="1" dirty="0" smtClean="0"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مقارنات عربية ودولية </a:t>
            </a:r>
            <a:r>
              <a:rPr lang="en-US" sz="2400" b="1" dirty="0" smtClean="0">
                <a:latin typeface="Sakkal Majalla" pitchFamily="2" charset="-78"/>
                <a:cs typeface="Sakkal Majalla" pitchFamily="2" charset="-78"/>
              </a:rPr>
              <a:t>.</a:t>
            </a:r>
            <a:endParaRPr lang="ar-JO" sz="2400" dirty="0" smtClean="0">
              <a:latin typeface="Sakkal Majalla" pitchFamily="2" charset="-78"/>
              <a:cs typeface="Sakkal Majalla" pitchFamily="2" charset="-78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endParaRPr lang="en-US" sz="2400" dirty="0" smtClean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p:transition advClick="0" advTm="20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0" y="0"/>
            <a:ext cx="9144000" cy="6858000"/>
          </a:xfrm>
          <a:prstGeom prst="beve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914400" y="914401"/>
            <a:ext cx="73152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0050" algn="l"/>
              </a:tabLst>
            </a:pPr>
            <a:endParaRPr kumimoji="0" lang="ar-JO" sz="2400" b="1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Sakkal Majalla" pitchFamily="2" charset="-78"/>
              <a:ea typeface="Times New Roman" pitchFamily="18" charset="0"/>
              <a:cs typeface="Sakkal Majalla" pitchFamily="2" charset="-78"/>
            </a:endParaRPr>
          </a:p>
          <a:p>
            <a:pPr marL="0" marR="0" lvl="0" indent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0050" algn="l"/>
              </a:tabLst>
            </a:pPr>
            <a:r>
              <a:rPr kumimoji="0" lang="ar-JO" sz="28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رئيس اللجنة التحضيرية للمؤتمر 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 :</a:t>
            </a:r>
          </a:p>
          <a:p>
            <a:pPr marL="0" marR="0" lvl="0" indent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0050" algn="l"/>
              </a:tabLst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akkal Majalla" pitchFamily="2" charset="-78"/>
              <a:cs typeface="Sakkal Majalla" pitchFamily="2" charset="-78"/>
            </a:endParaRP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0050" algn="l"/>
              </a:tabLst>
            </a:pPr>
            <a:r>
              <a:rPr kumimoji="0" lang="ar-J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معالي الاستاذ الدكتور مروان كمال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akkal Majalla" pitchFamily="2" charset="-78"/>
              <a:cs typeface="Sakkal Majalla" pitchFamily="2" charset="-78"/>
            </a:endParaRP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0050" algn="l"/>
              </a:tabLst>
            </a:pPr>
            <a:r>
              <a:rPr kumimoji="0" lang="ar-JO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رئيس اللجنة الملكية الاستشارية للتعليم - مستشار جامعة فيلادلفيا- رئيس مجلس امناء الجامعة الهاشمية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akkal Majalla" pitchFamily="2" charset="-78"/>
              <a:cs typeface="Sakkal Majalla" pitchFamily="2" charset="-78"/>
            </a:endParaRP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0050" algn="l"/>
              </a:tabLst>
            </a:pPr>
            <a:endParaRPr kumimoji="0" lang="ar-JO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akkal Majalla" pitchFamily="2" charset="-78"/>
              <a:ea typeface="Times New Roman" pitchFamily="18" charset="0"/>
              <a:cs typeface="Sakkal Majalla" pitchFamily="2" charset="-78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r>
              <a:rPr lang="ar-JO" sz="2400" b="1" dirty="0" smtClean="0">
                <a:latin typeface="Sakkal Majalla" pitchFamily="2" charset="-78"/>
                <a:cs typeface="Sakkal Majalla" pitchFamily="2" charset="-78"/>
              </a:rPr>
              <a:t>           </a:t>
            </a:r>
            <a:r>
              <a:rPr lang="ar-JO" sz="24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     </a:t>
            </a:r>
            <a:r>
              <a:rPr lang="ar-JO" sz="28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رئيس اللجنة العلمية </a:t>
            </a:r>
            <a:r>
              <a:rPr lang="ar-JO" sz="24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:   </a:t>
            </a:r>
            <a:r>
              <a:rPr lang="ar-JO" sz="2800" b="1" dirty="0" smtClean="0">
                <a:latin typeface="Sakkal Majalla" pitchFamily="2" charset="-78"/>
                <a:cs typeface="Sakkal Majalla" pitchFamily="2" charset="-78"/>
              </a:rPr>
              <a:t>الاستاذ الدكتور محمد الصباريني </a:t>
            </a:r>
            <a:endParaRPr lang="en-US" sz="2400" b="1" dirty="0" smtClean="0">
              <a:latin typeface="Sakkal Majalla" pitchFamily="2" charset="-78"/>
              <a:cs typeface="Sakkal Majalla" pitchFamily="2" charset="-78"/>
            </a:endParaRP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0050" algn="l"/>
              </a:tabLst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akkal Majalla" pitchFamily="2" charset="-78"/>
              <a:cs typeface="Sakkal Majalla" pitchFamily="2" charset="-78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r>
              <a:rPr kumimoji="0" lang="ar-JO" sz="2400" b="1" i="0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                </a:t>
            </a:r>
            <a:r>
              <a:rPr kumimoji="0" lang="ar-JO" sz="28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الرئيس العام للمؤسسة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     </a:t>
            </a:r>
            <a:r>
              <a:rPr lang="en-US" sz="2400" b="1" baseline="0" dirty="0" smtClean="0">
                <a:solidFill>
                  <a:srgbClr val="C00000"/>
                </a:solidFill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:</a:t>
            </a:r>
            <a:r>
              <a:rPr lang="en-US" sz="2400" b="1" dirty="0" smtClean="0">
                <a:solidFill>
                  <a:srgbClr val="C00000"/>
                </a:solidFill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          </a:t>
            </a:r>
            <a:r>
              <a:rPr lang="ar-JO" sz="2800" b="1" dirty="0" smtClean="0"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د</a:t>
            </a:r>
            <a:r>
              <a:rPr lang="en-US" sz="2800" b="1" dirty="0" smtClean="0"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. </a:t>
            </a:r>
            <a:r>
              <a:rPr lang="ar-JO" sz="2800" b="1" dirty="0" smtClean="0"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عدنان الطوباسي</a:t>
            </a:r>
            <a:endParaRPr lang="en-US" sz="2400" b="1" dirty="0" smtClean="0">
              <a:latin typeface="Sakkal Majalla" pitchFamily="2" charset="-78"/>
              <a:cs typeface="Sakkal Majalla" pitchFamily="2" charset="-78"/>
            </a:endParaRP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0050" algn="l"/>
              </a:tabLst>
            </a:pPr>
            <a:endParaRPr lang="en-US" sz="2400" b="1" dirty="0" smtClean="0">
              <a:solidFill>
                <a:schemeClr val="tx2">
                  <a:lumMod val="20000"/>
                  <a:lumOff val="80000"/>
                </a:schemeClr>
              </a:solidFill>
              <a:latin typeface="Sakkal Majalla" pitchFamily="2" charset="-78"/>
              <a:ea typeface="Times New Roman" pitchFamily="18" charset="0"/>
              <a:cs typeface="Sakkal Majalla" pitchFamily="2" charset="-78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750050" algn="l"/>
              </a:tabLst>
            </a:pPr>
            <a:r>
              <a:rPr kumimoji="0" lang="ar-JO" sz="28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          </a:t>
            </a:r>
            <a:r>
              <a:rPr lang="ar-JO" sz="2800" b="1" dirty="0" smtClean="0">
                <a:solidFill>
                  <a:srgbClr val="C00000"/>
                </a:solidFill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المديـرة الـتنــفيـذيــة للمؤسسة :   </a:t>
            </a:r>
            <a:r>
              <a:rPr lang="ar-JO" sz="2800" b="1" dirty="0" smtClean="0"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د. نـــداء الــعـــمري</a:t>
            </a:r>
          </a:p>
          <a:p>
            <a:pPr marL="0" marR="0" lvl="0" indent="0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0050" algn="l"/>
              </a:tabLst>
            </a:pPr>
            <a:endParaRPr kumimoji="0" lang="en-US" sz="2400" b="1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Sakkal Majalla" pitchFamily="2" charset="-78"/>
              <a:cs typeface="Sakkal Majalla" pitchFamily="2" charset="-78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50050" algn="l"/>
              </a:tabLst>
            </a:pPr>
            <a:r>
              <a:rPr kumimoji="0" lang="ar-JO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akkal Majalla" pitchFamily="2" charset="-78"/>
                <a:cs typeface="Sakkal Majalla" pitchFamily="2" charset="-78"/>
              </a:rPr>
              <a:t>*********************************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p:transition advClick="0" advTm="20000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524</TotalTime>
  <Words>544</Words>
  <Application>Microsoft Office PowerPoint</Application>
  <PresentationFormat>On-screen Show (4:3)</PresentationFormat>
  <Paragraphs>77</Paragraphs>
  <Slides>69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Trek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مقتطفات من المؤتمرات السابقه </vt:lpstr>
      <vt:lpstr>     المؤتمر الاول تحت شعار  نحو تربية إبداعية لجيل الألفية الثالثة</vt:lpstr>
      <vt:lpstr>Slide 24</vt:lpstr>
      <vt:lpstr>Slide 25</vt:lpstr>
      <vt:lpstr>Slide 26</vt:lpstr>
      <vt:lpstr>من فعاليات المؤتمر الثاني لابحاث الموهبة والتفوق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من فعاليات المؤتمر الثالث</vt:lpstr>
      <vt:lpstr>سمو الاميره عالية بنت الحسين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من فعاليات المؤتمر الرابع</vt:lpstr>
      <vt:lpstr>  </vt:lpstr>
      <vt:lpstr>Slide 49</vt:lpstr>
      <vt:lpstr>Slide 50</vt:lpstr>
      <vt:lpstr>Slide 51</vt:lpstr>
      <vt:lpstr>Slide 52</vt:lpstr>
      <vt:lpstr>Slide 53</vt:lpstr>
      <vt:lpstr>من فعاليات المؤتمر الخامس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المؤسسة الدولية للشباب والبيئة والتنميه بالتعاون مع الجامعة الاردنيه ترحب بضيوفها الكرام  </dc:title>
  <dc:creator>MQ</dc:creator>
  <cp:lastModifiedBy>Nedaa</cp:lastModifiedBy>
  <cp:revision>67</cp:revision>
  <dcterms:created xsi:type="dcterms:W3CDTF">2006-08-16T00:00:00Z</dcterms:created>
  <dcterms:modified xsi:type="dcterms:W3CDTF">2017-07-30T19:32:17Z</dcterms:modified>
</cp:coreProperties>
</file>